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786" r:id="rId4"/>
  </p:sldMasterIdLst>
  <p:notesMasterIdLst>
    <p:notesMasterId r:id="rId49"/>
  </p:notesMasterIdLst>
  <p:sldIdLst>
    <p:sldId id="304" r:id="rId5"/>
    <p:sldId id="275" r:id="rId6"/>
    <p:sldId id="276" r:id="rId7"/>
    <p:sldId id="277" r:id="rId8"/>
    <p:sldId id="307" r:id="rId9"/>
    <p:sldId id="278" r:id="rId10"/>
    <p:sldId id="284" r:id="rId11"/>
    <p:sldId id="257" r:id="rId12"/>
    <p:sldId id="270" r:id="rId13"/>
    <p:sldId id="258" r:id="rId14"/>
    <p:sldId id="271" r:id="rId15"/>
    <p:sldId id="287" r:id="rId16"/>
    <p:sldId id="259" r:id="rId17"/>
    <p:sldId id="269" r:id="rId18"/>
    <p:sldId id="273" r:id="rId19"/>
    <p:sldId id="260" r:id="rId20"/>
    <p:sldId id="261" r:id="rId21"/>
    <p:sldId id="288" r:id="rId22"/>
    <p:sldId id="264" r:id="rId23"/>
    <p:sldId id="266" r:id="rId24"/>
    <p:sldId id="279" r:id="rId25"/>
    <p:sldId id="280" r:id="rId26"/>
    <p:sldId id="303" r:id="rId27"/>
    <p:sldId id="281" r:id="rId28"/>
    <p:sldId id="302" r:id="rId29"/>
    <p:sldId id="285" r:id="rId30"/>
    <p:sldId id="282" r:id="rId31"/>
    <p:sldId id="283" r:id="rId32"/>
    <p:sldId id="267" r:id="rId33"/>
    <p:sldId id="299" r:id="rId34"/>
    <p:sldId id="300" r:id="rId35"/>
    <p:sldId id="289" r:id="rId36"/>
    <p:sldId id="292" r:id="rId37"/>
    <p:sldId id="293" r:id="rId38"/>
    <p:sldId id="294" r:id="rId39"/>
    <p:sldId id="295" r:id="rId40"/>
    <p:sldId id="291" r:id="rId41"/>
    <p:sldId id="290" r:id="rId42"/>
    <p:sldId id="296" r:id="rId43"/>
    <p:sldId id="286" r:id="rId44"/>
    <p:sldId id="298" r:id="rId45"/>
    <p:sldId id="297" r:id="rId46"/>
    <p:sldId id="305" r:id="rId47"/>
    <p:sldId id="30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50" d="100"/>
          <a:sy n="50" d="100"/>
        </p:scale>
        <p:origin x="1980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66858-6533-47C5-A008-48B7E0B610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5B13B-AB11-4E77-BAA8-F3086792A4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6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10/17/2019 6:21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2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10/17/2019 6:21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69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10/17/2019 6:21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792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70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10/17/2019 6:21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20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10/17/2019 6:21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10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10/17/2019 6:21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466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10/17/2019 6:21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81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/>
              <a:t>Clique para editar o estilo do subtítulo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e Conteúdo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ítulo e Conteúdo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/>
              <a:t>Clique para editar 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/>
              <a:t>Clique para editar o estilo do subtítulo mestre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pt-BR" noProof="0"/>
              <a:t>Clique para editar o estilo do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8943056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0886586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5024563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/>
              <a:t>Clique para editar o estilo do subtítulo mestre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/>
              <a:t>clique para…</a:t>
            </a:r>
          </a:p>
        </p:txBody>
      </p:sp>
    </p:spTree>
    <p:extLst>
      <p:ext uri="{BB962C8B-B14F-4D97-AF65-F5344CB8AC3E}">
        <p14:creationId xmlns:p14="http://schemas.microsoft.com/office/powerpoint/2010/main" val="32824436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DBD-8DE9-409A-97E3-644B4EFC754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2B85-8211-4EB5-BD42-7AA0D9E0D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92140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DBD-8DE9-409A-97E3-644B4EFC754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2B85-8211-4EB5-BD42-7AA0D9E0D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74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/>
              <a:t>Clique para editar o estilo do subtítulo mestre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DBD-8DE9-409A-97E3-644B4EFC754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2B85-8211-4EB5-BD42-7AA0D9E0D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949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DBD-8DE9-409A-97E3-644B4EFC754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2B85-8211-4EB5-BD42-7AA0D9E0D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128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DBD-8DE9-409A-97E3-644B4EFC754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2B85-8211-4EB5-BD42-7AA0D9E0D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763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DBD-8DE9-409A-97E3-644B4EFC754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2B85-8211-4EB5-BD42-7AA0D9E0D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97309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DBD-8DE9-409A-97E3-644B4EFC754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2B85-8211-4EB5-BD42-7AA0D9E0D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167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DBD-8DE9-409A-97E3-644B4EFC754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2B85-8211-4EB5-BD42-7AA0D9E0D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077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DBD-8DE9-409A-97E3-644B4EFC754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2B85-8211-4EB5-BD42-7AA0D9E0D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081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22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DBD-8DE9-409A-97E3-644B4EFC754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2B85-8211-4EB5-BD42-7AA0D9E0D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753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DBD-8DE9-409A-97E3-644B4EFC754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2B85-8211-4EB5-BD42-7AA0D9E0D7A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908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DBD-8DE9-409A-97E3-644B4EFC754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2B85-8211-4EB5-BD42-7AA0D9E0D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25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DBD-8DE9-409A-97E3-644B4EFC754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2B85-8211-4EB5-BD42-7AA0D9E0D7A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1058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DBD-8DE9-409A-97E3-644B4EFC754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2B85-8211-4EB5-BD42-7AA0D9E0D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234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DBD-8DE9-409A-97E3-644B4EFC754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2B85-8211-4EB5-BD42-7AA0D9E0D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556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7DBD-8DE9-409A-97E3-644B4EFC754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2B85-8211-4EB5-BD42-7AA0D9E0D7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845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1444663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/>
              <a:t>Clique para editar o estilo do subtítulo mestre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/>
              <a:t>clique para…</a:t>
            </a:r>
          </a:p>
        </p:txBody>
      </p:sp>
    </p:spTree>
    <p:extLst>
      <p:ext uri="{BB962C8B-B14F-4D97-AF65-F5344CB8AC3E}">
        <p14:creationId xmlns:p14="http://schemas.microsoft.com/office/powerpoint/2010/main" val="4750056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/>
              <a:t>Clique para editar o título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8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Clique para editar os estilos do texto Mestre</a:t>
            </a:r>
          </a:p>
          <a:p>
            <a:pPr lvl="1"/>
            <a:r>
              <a:rPr lang="en-US" dirty="0"/>
              <a:t>Segundo nível</a:t>
            </a:r>
          </a:p>
          <a:p>
            <a:pPr lvl="2"/>
            <a:r>
              <a:rPr lang="en-US" dirty="0"/>
              <a:t>Terceiro nível</a:t>
            </a:r>
          </a:p>
          <a:p>
            <a:pPr lvl="3"/>
            <a:r>
              <a:rPr lang="en-US" dirty="0"/>
              <a:t>Quarto nível</a:t>
            </a:r>
          </a:p>
          <a:p>
            <a:pPr lvl="4"/>
            <a:r>
              <a:rPr lang="en-US" dirty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1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76872"/>
            <a:ext cx="8359080" cy="458112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32549"/>
            <a:ext cx="8640960" cy="2460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600" dirty="0" smtClean="0">
                <a:latin typeface="Arial Black" panose="020B0A04020102020204" pitchFamily="34" charset="0"/>
              </a:rPr>
              <a:t>SISTEMA PREVIDENCIÁRIO </a:t>
            </a:r>
            <a:endParaRPr lang="pt-BR" sz="6600" dirty="0">
              <a:latin typeface="Arial Black" panose="020B0A040201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76872"/>
            <a:ext cx="3600400" cy="4581128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6798096" y="2636912"/>
            <a:ext cx="1590775" cy="2604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Rosilane</a:t>
            </a:r>
            <a:r>
              <a:rPr lang="pt-BR" dirty="0" smtClean="0"/>
              <a:t> Brum </a:t>
            </a:r>
            <a:r>
              <a:rPr lang="pt-BR" dirty="0" err="1" smtClean="0"/>
              <a:t>Cler</a:t>
            </a:r>
            <a:r>
              <a:rPr lang="pt-BR" dirty="0" smtClean="0"/>
              <a:t> Cunha</a:t>
            </a:r>
          </a:p>
          <a:p>
            <a:pPr algn="ctr"/>
            <a:r>
              <a:rPr lang="pt-BR" dirty="0" smtClean="0"/>
              <a:t>IPSJ/RJ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8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612" y="149882"/>
            <a:ext cx="8382000" cy="664797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GOVERNANÇA DO IPSJ/RJ</a:t>
            </a:r>
            <a:endParaRPr lang="pt-BR" sz="3600" b="1" i="0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188020" y="2420888"/>
            <a:ext cx="2339994" cy="1021506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CONSELHO</a:t>
            </a: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DELIBERATIVO</a:t>
            </a:r>
            <a:endParaRPr lang="pt-BR" sz="2800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3078347" y="1843118"/>
            <a:ext cx="2264975" cy="72116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IPSJ</a:t>
            </a:r>
            <a:endParaRPr lang="pt-BR" sz="4800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2937537" y="848060"/>
            <a:ext cx="2439891" cy="667504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buNone/>
            </a:pPr>
            <a:r>
              <a:rPr lang="pt-B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PREFEITURA</a:t>
            </a:r>
            <a:endParaRPr lang="pt-BR" sz="3200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2566319" y="4449442"/>
            <a:ext cx="3225384" cy="764312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PRESIDÊNCIA</a:t>
            </a:r>
            <a:endParaRPr lang="pt-BR" sz="4000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914400">
              <a:spcBef>
                <a:spcPts val="0"/>
              </a:spcBef>
              <a:spcAft>
                <a:spcPts val="0"/>
              </a:spcAft>
              <a:buNone/>
            </a:pPr>
            <a:endParaRPr lang="pt-BR" sz="2300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3046525" y="3218102"/>
            <a:ext cx="2264975" cy="864207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buNone/>
            </a:pPr>
            <a:r>
              <a:rPr lang="pt-B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GERÊNCIA EXECUTIVA</a:t>
            </a:r>
            <a:endParaRPr lang="pt-BR" sz="3200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Retângulo de cantos arredondados 11"/>
          <p:cNvSpPr/>
          <p:nvPr/>
        </p:nvSpPr>
        <p:spPr bwMode="auto">
          <a:xfrm>
            <a:off x="6254520" y="2420888"/>
            <a:ext cx="2506092" cy="1021506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CONSELHO FISCAL</a:t>
            </a:r>
            <a:endParaRPr lang="pt-BR" sz="3200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Retângulo de cantos arredondados 12"/>
          <p:cNvSpPr/>
          <p:nvPr/>
        </p:nvSpPr>
        <p:spPr bwMode="auto">
          <a:xfrm>
            <a:off x="188020" y="5559356"/>
            <a:ext cx="2507148" cy="1160042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GERÊNCIA</a:t>
            </a:r>
            <a:r>
              <a:rPr 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FINANCEIRA</a:t>
            </a:r>
            <a:endParaRPr lang="pt-BR" sz="2400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15" name="Conector reto 14"/>
          <p:cNvCxnSpPr>
            <a:stCxn id="6" idx="2"/>
          </p:cNvCxnSpPr>
          <p:nvPr/>
        </p:nvCxnSpPr>
        <p:spPr>
          <a:xfrm flipH="1">
            <a:off x="4157482" y="1515564"/>
            <a:ext cx="1" cy="3275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endCxn id="9" idx="0"/>
          </p:cNvCxnSpPr>
          <p:nvPr/>
        </p:nvCxnSpPr>
        <p:spPr>
          <a:xfrm>
            <a:off x="4179013" y="2564278"/>
            <a:ext cx="0" cy="6538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stCxn id="12" idx="1"/>
            <a:endCxn id="4" idx="3"/>
          </p:cNvCxnSpPr>
          <p:nvPr/>
        </p:nvCxnSpPr>
        <p:spPr>
          <a:xfrm flipH="1">
            <a:off x="2528014" y="2931641"/>
            <a:ext cx="37265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9" idx="2"/>
          </p:cNvCxnSpPr>
          <p:nvPr/>
        </p:nvCxnSpPr>
        <p:spPr>
          <a:xfrm flipH="1">
            <a:off x="4179011" y="4082309"/>
            <a:ext cx="2" cy="3705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cxnSpLocks/>
          </p:cNvCxnSpPr>
          <p:nvPr/>
        </p:nvCxnSpPr>
        <p:spPr>
          <a:xfrm>
            <a:off x="3759458" y="6284692"/>
            <a:ext cx="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de cantos arredondados 6"/>
          <p:cNvSpPr/>
          <p:nvPr/>
        </p:nvSpPr>
        <p:spPr bwMode="auto">
          <a:xfrm>
            <a:off x="6012159" y="5553245"/>
            <a:ext cx="2889483" cy="1138510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GERÊNCIA DE BENEFÍCIOS E SEGURIDADE</a:t>
            </a:r>
            <a:endParaRPr lang="pt-BR" sz="2400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26" name="Conector reto 25"/>
          <p:cNvCxnSpPr>
            <a:cxnSpLocks/>
          </p:cNvCxnSpPr>
          <p:nvPr/>
        </p:nvCxnSpPr>
        <p:spPr>
          <a:xfrm>
            <a:off x="4217324" y="5192222"/>
            <a:ext cx="0" cy="3671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tângulo de cantos arredondados 12">
            <a:extLst>
              <a:ext uri="{FF2B5EF4-FFF2-40B4-BE49-F238E27FC236}">
                <a16:creationId xmlns:a16="http://schemas.microsoft.com/office/drawing/2014/main" id="{F524EEDD-9D26-4F82-92EB-BFD14E5BA31D}"/>
              </a:ext>
            </a:extLst>
          </p:cNvPr>
          <p:cNvSpPr/>
          <p:nvPr/>
        </p:nvSpPr>
        <p:spPr bwMode="auto">
          <a:xfrm>
            <a:off x="3046526" y="5559356"/>
            <a:ext cx="2507148" cy="1138511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GERÊNCIA</a:t>
            </a:r>
            <a:r>
              <a:rPr lang="pt-B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ADMINISTRATIVA</a:t>
            </a:r>
            <a:endParaRPr lang="pt-BR" sz="2400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6AA43732-BC77-47E7-986A-13AE87F8886C}"/>
              </a:ext>
            </a:extLst>
          </p:cNvPr>
          <p:cNvCxnSpPr>
            <a:cxnSpLocks/>
          </p:cNvCxnSpPr>
          <p:nvPr/>
        </p:nvCxnSpPr>
        <p:spPr>
          <a:xfrm>
            <a:off x="4210834" y="5186111"/>
            <a:ext cx="0" cy="3671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Subtítulo 2">
            <a:extLst>
              <a:ext uri="{FF2B5EF4-FFF2-40B4-BE49-F238E27FC236}">
                <a16:creationId xmlns:a16="http://schemas.microsoft.com/office/drawing/2014/main" id="{BD2DB799-55E6-4785-9450-EB02F18322A4}"/>
              </a:ext>
            </a:extLst>
          </p:cNvPr>
          <p:cNvSpPr>
            <a:spLocks noGrp="1"/>
          </p:cNvSpPr>
          <p:nvPr/>
        </p:nvSpPr>
        <p:spPr>
          <a:xfrm>
            <a:off x="731043" y="3198168"/>
            <a:ext cx="7681913" cy="4616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FEA670EF-092C-4C0A-B941-4ABF3B5FBFDE}"/>
              </a:ext>
            </a:extLst>
          </p:cNvPr>
          <p:cNvCxnSpPr>
            <a:cxnSpLocks/>
            <a:stCxn id="21" idx="1"/>
            <a:endCxn id="13" idx="3"/>
          </p:cNvCxnSpPr>
          <p:nvPr/>
        </p:nvCxnSpPr>
        <p:spPr>
          <a:xfrm flipH="1">
            <a:off x="2695168" y="6128612"/>
            <a:ext cx="351358" cy="107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Subtítulo 2">
            <a:extLst>
              <a:ext uri="{FF2B5EF4-FFF2-40B4-BE49-F238E27FC236}">
                <a16:creationId xmlns:a16="http://schemas.microsoft.com/office/drawing/2014/main" id="{E3C36C44-E01C-4DB7-9264-6CE800B80002}"/>
              </a:ext>
            </a:extLst>
          </p:cNvPr>
          <p:cNvSpPr>
            <a:spLocks noGrp="1"/>
          </p:cNvSpPr>
          <p:nvPr/>
        </p:nvSpPr>
        <p:spPr>
          <a:xfrm>
            <a:off x="883443" y="3350568"/>
            <a:ext cx="7681913" cy="4616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29" name="Subtítulo 2">
            <a:extLst>
              <a:ext uri="{FF2B5EF4-FFF2-40B4-BE49-F238E27FC236}">
                <a16:creationId xmlns:a16="http://schemas.microsoft.com/office/drawing/2014/main" id="{6C3C72AF-E5F2-4274-86F9-14F17112CA1A}"/>
              </a:ext>
            </a:extLst>
          </p:cNvPr>
          <p:cNvSpPr>
            <a:spLocks noGrp="1"/>
          </p:cNvSpPr>
          <p:nvPr/>
        </p:nvSpPr>
        <p:spPr>
          <a:xfrm>
            <a:off x="1035843" y="3502968"/>
            <a:ext cx="7681913" cy="4616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82CBA463-44C8-4E38-89E2-31AF356D847D}"/>
              </a:ext>
            </a:extLst>
          </p:cNvPr>
          <p:cNvCxnSpPr>
            <a:cxnSpLocks/>
            <a:stCxn id="7" idx="1"/>
            <a:endCxn id="21" idx="3"/>
          </p:cNvCxnSpPr>
          <p:nvPr/>
        </p:nvCxnSpPr>
        <p:spPr>
          <a:xfrm flipH="1">
            <a:off x="5553674" y="6122500"/>
            <a:ext cx="458485" cy="6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2" grpId="0" animBg="1"/>
      <p:bldP spid="13" grpId="0" animBg="1"/>
      <p:bldP spid="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 flipH="1">
            <a:off x="154359" y="1628905"/>
            <a:ext cx="8666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Gerente Financeiro </a:t>
            </a:r>
            <a:r>
              <a:rPr lang="pt-BR" sz="3600" b="1" dirty="0" smtClean="0"/>
              <a:t> </a:t>
            </a:r>
          </a:p>
          <a:p>
            <a:pPr algn="ctr"/>
            <a:r>
              <a:rPr lang="pt-BR" sz="6000" b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Marlene </a:t>
            </a:r>
            <a:r>
              <a:rPr lang="pt-BR" sz="60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Cordeiro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98375" y="3140968"/>
            <a:ext cx="8666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Gerente de Benefícios e Seguridade </a:t>
            </a:r>
            <a:r>
              <a:rPr lang="pt-BR" sz="3600" b="1" dirty="0" smtClean="0"/>
              <a:t> </a:t>
            </a:r>
            <a:r>
              <a:rPr lang="pt-BR" sz="6000" b="1" dirty="0" err="1">
                <a:solidFill>
                  <a:srgbClr val="FFFFFF"/>
                </a:solidFill>
                <a:latin typeface="Edwardian Script ITC" panose="030303020407070D0804" pitchFamily="66" charset="0"/>
              </a:rPr>
              <a:t>Marilúcia</a:t>
            </a:r>
            <a:r>
              <a:rPr lang="pt-BR" sz="6000" b="1" dirty="0">
                <a:solidFill>
                  <a:srgbClr val="FFFFFF"/>
                </a:solidFill>
                <a:latin typeface="Edwardian Script ITC" panose="030303020407070D0804" pitchFamily="66" charset="0"/>
              </a:rPr>
              <a:t> Souza</a:t>
            </a:r>
          </a:p>
        </p:txBody>
      </p:sp>
      <p:sp>
        <p:nvSpPr>
          <p:cNvPr id="7" name="CaixaDeTexto 6"/>
          <p:cNvSpPr txBox="1"/>
          <p:nvPr/>
        </p:nvSpPr>
        <p:spPr>
          <a:xfrm flipH="1">
            <a:off x="467543" y="5085184"/>
            <a:ext cx="8352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Gerente </a:t>
            </a:r>
            <a:r>
              <a:rPr lang="pt-BR" sz="3600" b="1" dirty="0" smtClean="0"/>
              <a:t>Administrativo  </a:t>
            </a:r>
          </a:p>
          <a:p>
            <a:pPr algn="ctr"/>
            <a:r>
              <a:rPr lang="pt-BR" sz="6000" b="1" dirty="0" err="1" smtClean="0">
                <a:solidFill>
                  <a:srgbClr val="FFFFFF"/>
                </a:solidFill>
                <a:latin typeface="Edwardian Script ITC" panose="030303020407070D0804" pitchFamily="66" charset="0"/>
              </a:rPr>
              <a:t>Taísa</a:t>
            </a:r>
            <a:r>
              <a:rPr lang="pt-BR" sz="6000" b="1" dirty="0" smtClean="0">
                <a:solidFill>
                  <a:srgbClr val="FFFFFF"/>
                </a:solidFill>
                <a:latin typeface="Edwardian Script ITC" panose="030303020407070D0804" pitchFamily="66" charset="0"/>
              </a:rPr>
              <a:t> </a:t>
            </a:r>
            <a:r>
              <a:rPr lang="pt-BR" sz="6000" b="1" dirty="0">
                <a:solidFill>
                  <a:srgbClr val="FFFFFF"/>
                </a:solidFill>
                <a:latin typeface="Edwardian Script ITC" panose="030303020407070D0804" pitchFamily="66" charset="0"/>
              </a:rPr>
              <a:t>Magdalena</a:t>
            </a: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556774" y="2780928"/>
            <a:ext cx="45719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47943" y="0"/>
            <a:ext cx="61921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Century "/>
              </a:rPr>
              <a:t>Presidente</a:t>
            </a:r>
            <a:r>
              <a:rPr lang="pt-BR" sz="4400" b="1" dirty="0" smtClean="0">
                <a:latin typeface="Century "/>
              </a:rPr>
              <a:t> </a:t>
            </a:r>
            <a:endParaRPr lang="pt-BR" sz="4400" b="1" dirty="0" smtClean="0"/>
          </a:p>
          <a:p>
            <a:pPr algn="ctr"/>
            <a:r>
              <a:rPr lang="pt-BR" sz="4400" b="1" dirty="0" smtClean="0"/>
              <a:t> </a:t>
            </a:r>
            <a:r>
              <a:rPr lang="pt-BR" sz="6000" b="1" dirty="0" err="1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Rosilane</a:t>
            </a:r>
            <a:r>
              <a:rPr lang="pt-BR" sz="6000" b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 Brum </a:t>
            </a:r>
            <a:endParaRPr lang="pt-BR" sz="6000" b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539552" y="863001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Advogada – </a:t>
            </a:r>
            <a:r>
              <a:rPr lang="pt-BR" sz="5400" b="1" dirty="0">
                <a:latin typeface="Edwardian Script ITC" panose="030303020407070D0804" pitchFamily="66" charset="0"/>
              </a:rPr>
              <a:t>Salvadora </a:t>
            </a:r>
            <a:r>
              <a:rPr lang="pt-BR" sz="5400" b="1" dirty="0" err="1">
                <a:latin typeface="Edwardian Script ITC" panose="030303020407070D0804" pitchFamily="66" charset="0"/>
              </a:rPr>
              <a:t>Sorrentino</a:t>
            </a:r>
            <a:endParaRPr lang="pt-BR" sz="5400" b="1" dirty="0">
              <a:latin typeface="Edwardian Script ITC" panose="030303020407070D08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 flipH="1">
            <a:off x="657279" y="2204864"/>
            <a:ext cx="7875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Técnico em Contabilidade - </a:t>
            </a:r>
            <a:r>
              <a:rPr lang="pt-BR" sz="6000" b="1" dirty="0" err="1">
                <a:latin typeface="Edwardian Script ITC" panose="030303020407070D0804" pitchFamily="66" charset="0"/>
              </a:rPr>
              <a:t>Selço</a:t>
            </a:r>
            <a:endParaRPr lang="pt-BR" sz="6000" b="1" dirty="0">
              <a:latin typeface="Edwardian Script ITC" panose="030303020407070D08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 flipH="1">
            <a:off x="657279" y="3645024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Agentes Administrativos</a:t>
            </a:r>
            <a:r>
              <a:rPr lang="pt-BR" sz="3600" b="1" dirty="0" smtClean="0"/>
              <a:t>:</a:t>
            </a:r>
            <a:endParaRPr lang="pt-BR" sz="3600" b="1" dirty="0"/>
          </a:p>
          <a:p>
            <a:r>
              <a:rPr lang="pt-BR" sz="4800" b="1" dirty="0">
                <a:latin typeface="Edwardian Script ITC" panose="030303020407070D0804" pitchFamily="66" charset="0"/>
              </a:rPr>
              <a:t>Simone</a:t>
            </a:r>
          </a:p>
          <a:p>
            <a:r>
              <a:rPr lang="pt-BR" sz="4800" b="1" dirty="0">
                <a:latin typeface="Edwardian Script ITC" panose="030303020407070D0804" pitchFamily="66" charset="0"/>
              </a:rPr>
              <a:t>Roberta</a:t>
            </a:r>
          </a:p>
          <a:p>
            <a:r>
              <a:rPr lang="pt-BR" sz="4800" b="1" dirty="0" err="1">
                <a:latin typeface="Edwardian Script ITC" panose="030303020407070D0804" pitchFamily="66" charset="0"/>
              </a:rPr>
              <a:t>Gleyson</a:t>
            </a:r>
            <a:endParaRPr lang="pt-BR" sz="4800" b="1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52914"/>
            <a:ext cx="8382000" cy="1163395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FORMAÇÃO DOS CONSELHOS</a:t>
            </a:r>
            <a:endParaRPr lang="pt-BR" sz="5400" b="1" i="0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332333"/>
            <a:ext cx="8382000" cy="4725724"/>
          </a:xfrm>
        </p:spPr>
        <p:txBody>
          <a:bodyPr>
            <a:normAutofit fontScale="92500" lnSpcReduction="10000"/>
          </a:bodyPr>
          <a:lstStyle/>
          <a:p>
            <a:pPr marL="393192" indent="-393192" algn="l" defTabSz="9144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CONSELHO DELIBERATIVO – 10 MEMBROS</a:t>
            </a:r>
          </a:p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None/>
            </a:pPr>
            <a:endParaRPr lang="pt-BR" sz="3200" b="1" i="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  <a:p>
            <a:pPr lvl="1" indent="-393192" defTabSz="914400">
              <a:spcBef>
                <a:spcPts val="672"/>
              </a:spcBef>
              <a:buClr>
                <a:srgbClr val="FFFFFF"/>
              </a:buClr>
            </a:pP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PRESIDENTE DO IPSJ/RJ É MEMBRO NATO</a:t>
            </a:r>
          </a:p>
          <a:p>
            <a:pPr lvl="1" indent="-393192" defTabSz="914400">
              <a:spcBef>
                <a:spcPts val="672"/>
              </a:spcBef>
              <a:buClr>
                <a:srgbClr val="FFFFFF"/>
              </a:buClr>
            </a:pP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MEMBROS ESCOLHIDOS PELO EXECUTIVO</a:t>
            </a:r>
          </a:p>
          <a:p>
            <a:pPr lvl="1" indent="-393192" defTabSz="914400">
              <a:spcBef>
                <a:spcPts val="672"/>
              </a:spcBef>
              <a:buClr>
                <a:srgbClr val="FFFFFF"/>
              </a:buClr>
            </a:pP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MEMBROS ESCOLHIDOS PELO LEGISLATIVO</a:t>
            </a:r>
          </a:p>
          <a:p>
            <a:pPr lvl="1" indent="-393192" defTabSz="914400">
              <a:spcBef>
                <a:spcPts val="672"/>
              </a:spcBef>
              <a:buClr>
                <a:srgbClr val="FFFFFF"/>
              </a:buClr>
            </a:pP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MEMBROS ESCOLHIDOS PELA ENTIDADE DE CLASSE ( SINDICATO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 txBox="1">
            <a:spLocks/>
          </p:cNvSpPr>
          <p:nvPr/>
        </p:nvSpPr>
        <p:spPr>
          <a:xfrm>
            <a:off x="251520" y="1025352"/>
            <a:ext cx="8382000" cy="5832648"/>
          </a:xfrm>
          <a:prstGeom prst="rect">
            <a:avLst/>
          </a:prstGeom>
        </p:spPr>
        <p:txBody>
          <a:bodyPr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indent="-393192" algn="just" defTabSz="914400">
              <a:spcBef>
                <a:spcPts val="0"/>
              </a:spcBef>
              <a:buClr>
                <a:srgbClr val="FFFFFF"/>
              </a:buClr>
            </a:pPr>
            <a:r>
              <a:rPr lang="pt-BR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CONSELHO FISCAL – 6 MEMBROS</a:t>
            </a:r>
          </a:p>
          <a:p>
            <a:pPr marL="521208" lvl="1" indent="0" algn="just" defTabSz="914400">
              <a:spcBef>
                <a:spcPts val="672"/>
              </a:spcBef>
              <a:buClr>
                <a:srgbClr val="FFFFFF"/>
              </a:buClr>
              <a:buNone/>
            </a:pP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 MEMBROS ESCOLHIDOS PELO EXECUTIVO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MEMBRO ESCOLHIDO PELO LEGISLATIVO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MEMBROS ESCOLHIDOS PELA ENTIDADE DE CLASSE ( SINDICATO ) </a:t>
            </a:r>
          </a:p>
          <a:p>
            <a:pPr lvl="1" indent="-393192" algn="just" defTabSz="914400">
              <a:spcBef>
                <a:spcPts val="672"/>
              </a:spcBef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  <a:p>
            <a:pPr marL="521208" lvl="1" indent="0" algn="just" defTabSz="914400">
              <a:spcBef>
                <a:spcPts val="672"/>
              </a:spcBef>
              <a:buClr>
                <a:srgbClr val="FFFFFF"/>
              </a:buClr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2908489"/>
          </a:xfrm>
        </p:spPr>
        <p:txBody>
          <a:bodyPr/>
          <a:lstStyle/>
          <a:p>
            <a:r>
              <a:rPr lang="pt-BR" sz="6600" dirty="0"/>
              <a:t/>
            </a:r>
            <a:br>
              <a:rPr lang="pt-BR" sz="6600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81000" y="404664"/>
            <a:ext cx="8511480" cy="6904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1208" lvl="1" algn="ctr">
              <a:spcBef>
                <a:spcPts val="672"/>
              </a:spcBef>
              <a:buClr>
                <a:srgbClr val="FFFFFF"/>
              </a:buClr>
            </a:pPr>
            <a:r>
              <a:rPr lang="pt-BR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COMITÊ DE INVESTIMENTOS</a:t>
            </a:r>
          </a:p>
          <a:p>
            <a:pPr marL="521208" lvl="1" algn="ctr">
              <a:spcBef>
                <a:spcPts val="672"/>
              </a:spcBef>
              <a:buClr>
                <a:srgbClr val="FFFFFF"/>
              </a:buClr>
            </a:pPr>
            <a:r>
              <a:rPr lang="pt-BR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(ÓRGÃO AUXILIAR)</a:t>
            </a:r>
          </a:p>
          <a:p>
            <a:pPr marL="521208" lvl="1" algn="ctr">
              <a:spcBef>
                <a:spcPts val="672"/>
              </a:spcBef>
              <a:buClr>
                <a:srgbClr val="FFFFFF"/>
              </a:buClr>
            </a:pPr>
            <a:endParaRPr lang="pt-BR" sz="4400" dirty="0">
              <a:solidFill>
                <a:srgbClr val="FFFFFF"/>
              </a:solidFill>
            </a:endParaRPr>
          </a:p>
          <a:p>
            <a:pPr marL="521208" lvl="1" algn="ctr">
              <a:spcBef>
                <a:spcPts val="672"/>
              </a:spcBef>
              <a:buClr>
                <a:srgbClr val="FFFFFF"/>
              </a:buClr>
            </a:pP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MEMBROS-  2 CERTIFICADOS</a:t>
            </a:r>
          </a:p>
          <a:p>
            <a:pPr marL="521208" lvl="1" algn="ctr">
              <a:spcBef>
                <a:spcPts val="672"/>
              </a:spcBef>
              <a:buClr>
                <a:srgbClr val="FFFFFF"/>
              </a:buClr>
            </a:pPr>
            <a:endParaRPr lang="pt-BR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21208" lvl="1">
              <a:spcBef>
                <a:spcPts val="672"/>
              </a:spcBef>
              <a:buClr>
                <a:srgbClr val="FFFFFF"/>
              </a:buClr>
            </a:pPr>
            <a:r>
              <a:rPr lang="pt-BR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Rosilane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Brum – </a:t>
            </a:r>
            <a:r>
              <a:rPr lang="pt-BR" sz="3600" b="1" dirty="0">
                <a:solidFill>
                  <a:srgbClr val="FF0000"/>
                </a:solidFill>
              </a:rPr>
              <a:t>CPA- 20 e CGRPPS</a:t>
            </a:r>
          </a:p>
          <a:p>
            <a:pPr marL="521208" lvl="1">
              <a:spcBef>
                <a:spcPts val="672"/>
              </a:spcBef>
              <a:buClr>
                <a:srgbClr val="FFFFFF"/>
              </a:buClr>
            </a:pP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Marlene Cordeiro – </a:t>
            </a:r>
            <a:r>
              <a:rPr lang="pt-BR" sz="3600" b="1" dirty="0">
                <a:solidFill>
                  <a:srgbClr val="FF0000"/>
                </a:solidFill>
              </a:rPr>
              <a:t>CGRPPS</a:t>
            </a:r>
          </a:p>
          <a:p>
            <a:pPr marL="521208" lvl="1">
              <a:spcBef>
                <a:spcPts val="672"/>
              </a:spcBef>
              <a:buClr>
                <a:srgbClr val="FFFFFF"/>
              </a:buClr>
            </a:pP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Luís Carlos – </a:t>
            </a:r>
            <a:r>
              <a:rPr lang="pt-BR" sz="3600" b="1" dirty="0">
                <a:solidFill>
                  <a:srgbClr val="FF0000"/>
                </a:solidFill>
              </a:rPr>
              <a:t>Em curso para certificação</a:t>
            </a:r>
          </a:p>
          <a:p>
            <a:pPr marL="521208" lvl="1" algn="ctr">
              <a:spcBef>
                <a:spcPts val="672"/>
              </a:spcBef>
              <a:buClr>
                <a:srgbClr val="FFFFFF"/>
              </a:buClr>
            </a:pPr>
            <a:endParaRPr lang="pt-BR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650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256" y="-1251520"/>
            <a:ext cx="8511480" cy="6696744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</a:pPr>
            <a:r>
              <a:rPr lang="pt-BR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ALÍQUOTAS DE CONTRIBUIÇÃO</a:t>
            </a: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249289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*</a:t>
            </a: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11% SERVIDOR</a:t>
            </a: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600" dirty="0">
                <a:solidFill>
                  <a:srgbClr val="FFFFFF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600" dirty="0">
                <a:solidFill>
                  <a:srgbClr val="FFFFFF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600" b="1" dirty="0" smtClean="0">
                <a:solidFill>
                  <a:srgbClr val="FF000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* </a:t>
            </a:r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12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%  PATRONAL</a:t>
            </a:r>
            <a:b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600" dirty="0">
                <a:solidFill>
                  <a:srgbClr val="FFFFFF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600" dirty="0">
                <a:solidFill>
                  <a:srgbClr val="FFFFFF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600" b="1" dirty="0" smtClean="0">
                <a:solidFill>
                  <a:srgbClr val="FF000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* </a:t>
            </a:r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2,07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% ALÍQUOTA </a:t>
            </a:r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SUPLEMENTAR ( Patronal)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6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6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295156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TAXA DE ADMINISTRAÇÃO</a:t>
            </a:r>
            <a:b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2% DA FOLHA DE PAGAMENTO DOS SEGURADOS DO IPSJ/RJ DO EXERCÍCIO ANTERIOR</a:t>
            </a:r>
            <a:b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( Ativos Efetivos, Inativos, pensionistas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)</a:t>
            </a:r>
            <a:b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6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Valor mensal do ano 2019 </a:t>
            </a:r>
            <a:r>
              <a:rPr lang="pt-BR" sz="3600" b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600" b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600" b="1" dirty="0">
                <a:solidFill>
                  <a:srgbClr val="FF000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600" b="1" dirty="0">
                <a:solidFill>
                  <a:srgbClr val="FF000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5300" b="1" dirty="0" smtClean="0">
                <a:solidFill>
                  <a:srgbClr val="FF000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R$87.630,58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6ECD9-AF25-41B7-B569-9FFE2C1E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287072" cy="1524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O que a Taxa de administração Paga?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C8DA24-F53F-45F9-84C7-A60AC5566335}"/>
              </a:ext>
            </a:extLst>
          </p:cNvPr>
          <p:cNvSpPr txBox="1"/>
          <p:nvPr/>
        </p:nvSpPr>
        <p:spPr>
          <a:xfrm>
            <a:off x="428464" y="2276872"/>
            <a:ext cx="82870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Salários dos funcionários do IPSJ</a:t>
            </a:r>
          </a:p>
          <a:p>
            <a:r>
              <a:rPr lang="pt-BR" sz="2400" b="1" dirty="0"/>
              <a:t>Aluguel (até julho desse ano)</a:t>
            </a:r>
            <a:br>
              <a:rPr lang="pt-BR" sz="2400" b="1" dirty="0"/>
            </a:br>
            <a:r>
              <a:rPr lang="pt-BR" sz="2400" b="1" dirty="0"/>
              <a:t>Compra da sede própria</a:t>
            </a:r>
          </a:p>
          <a:p>
            <a:r>
              <a:rPr lang="pt-BR" sz="2400" b="1" dirty="0"/>
              <a:t>Luz</a:t>
            </a:r>
          </a:p>
          <a:p>
            <a:r>
              <a:rPr lang="pt-BR" sz="2400" b="1" dirty="0"/>
              <a:t>Água</a:t>
            </a:r>
          </a:p>
          <a:p>
            <a:r>
              <a:rPr lang="pt-BR" sz="2400" b="1" dirty="0"/>
              <a:t>Internet</a:t>
            </a:r>
          </a:p>
          <a:p>
            <a:r>
              <a:rPr lang="pt-BR" sz="2400" b="1" dirty="0"/>
              <a:t>Sistemas</a:t>
            </a:r>
          </a:p>
          <a:p>
            <a:r>
              <a:rPr lang="pt-BR" sz="2400" b="1" dirty="0"/>
              <a:t>Manutenção de computadores</a:t>
            </a:r>
          </a:p>
          <a:p>
            <a:r>
              <a:rPr lang="pt-BR" sz="2400" b="1" dirty="0"/>
              <a:t>Material de expediente</a:t>
            </a:r>
          </a:p>
          <a:p>
            <a:r>
              <a:rPr lang="pt-BR" sz="2400" b="1" dirty="0"/>
              <a:t>Maquinas</a:t>
            </a:r>
          </a:p>
          <a:p>
            <a:r>
              <a:rPr lang="pt-BR" sz="2400" b="1" dirty="0"/>
              <a:t>Bens ( Computadores, móveis e </a:t>
            </a:r>
            <a:r>
              <a:rPr lang="pt-BR" sz="2400" b="1" dirty="0" err="1"/>
              <a:t>etc</a:t>
            </a:r>
            <a:r>
              <a:rPr lang="pt-BR" sz="2400" b="1" dirty="0"/>
              <a:t>)</a:t>
            </a:r>
          </a:p>
          <a:p>
            <a:r>
              <a:rPr lang="pt-BR" sz="2400" b="1" dirty="0" err="1"/>
              <a:t>Etc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202029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2861" y="5757"/>
            <a:ext cx="6971200" cy="1008112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28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28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28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28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28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28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28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28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28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28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28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28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28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2800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2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2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2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2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60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segregação</a:t>
            </a:r>
            <a:r>
              <a:rPr lang="pt-BR" sz="32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2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48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48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2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2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2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sz="32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/>
            </a:r>
            <a:b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</a:b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/>
            </a:r>
            <a:b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</a:br>
            <a:endParaRPr lang="pt-BR" sz="4800" b="1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2A0C9E6-66EF-46CA-8B70-AB056F83031B}"/>
              </a:ext>
            </a:extLst>
          </p:cNvPr>
          <p:cNvSpPr txBox="1"/>
          <p:nvPr/>
        </p:nvSpPr>
        <p:spPr>
          <a:xfrm>
            <a:off x="1139477" y="2081380"/>
            <a:ext cx="6797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>TODOS QUE SE APOSENTARAM OU PENSÃO CONCEDIDA ATÉ 31/12/2012 </a:t>
            </a:r>
            <a:r>
              <a:rPr lang="pt-BR" sz="3200" b="1" dirty="0">
                <a:solidFill>
                  <a:srgbClr val="FFFFFF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>( Artigo 8º, Inciso </a:t>
            </a:r>
            <a:r>
              <a:rPr lang="pt-BR" sz="3200" b="1" dirty="0" smtClean="0">
                <a:solidFill>
                  <a:srgbClr val="FFFFFF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>I da </a:t>
            </a:r>
            <a:r>
              <a:rPr lang="pt-BR" sz="3200" b="1" dirty="0">
                <a:solidFill>
                  <a:srgbClr val="FFFFFF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>LM 1349/2006)</a:t>
            </a:r>
          </a:p>
          <a:p>
            <a:pPr algn="ctr"/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/>
            </a:r>
            <a:b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</a:b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/>
            </a:r>
            <a:b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</a:br>
            <a:endParaRPr lang="pt-BR" sz="3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F55A86-92B1-437C-9587-4D5B90D51424}"/>
              </a:ext>
            </a:extLst>
          </p:cNvPr>
          <p:cNvSpPr txBox="1"/>
          <p:nvPr/>
        </p:nvSpPr>
        <p:spPr>
          <a:xfrm>
            <a:off x="1514125" y="124208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GRUPO 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92A6AA-3396-433B-A81F-825D817585E7}"/>
              </a:ext>
            </a:extLst>
          </p:cNvPr>
          <p:cNvSpPr txBox="1"/>
          <p:nvPr/>
        </p:nvSpPr>
        <p:spPr>
          <a:xfrm>
            <a:off x="899592" y="383312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entury" panose="02040604050505020304" pitchFamily="18" charset="0"/>
              <a:cs typeface="Arial"/>
            </a:endParaRPr>
          </a:p>
          <a:p>
            <a:pPr algn="ctr"/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>173 aposentados –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>R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>$ 324.384,37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/>
            </a:r>
            <a:b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</a:b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>66 pensionistas –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>R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>$ 110.680,10</a:t>
            </a:r>
          </a:p>
          <a:p>
            <a:pPr algn="ctr"/>
            <a:endParaRPr lang="pt-BR" sz="3600" dirty="0">
              <a:solidFill>
                <a:srgbClr val="FFFFFF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entury" panose="02040604050505020304" pitchFamily="18" charset="0"/>
              <a:cs typeface="Arial"/>
            </a:endParaRPr>
          </a:p>
          <a:p>
            <a:pPr algn="ctr"/>
            <a:r>
              <a:rPr lang="pt-BR" sz="3600" b="1" dirty="0" smtClean="0">
                <a:solidFill>
                  <a:srgbClr val="FFFFFF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>Pagos pelo Tesouro Municipal</a:t>
            </a:r>
            <a:r>
              <a:rPr lang="pt-BR" b="1" dirty="0">
                <a:solidFill>
                  <a:srgbClr val="FFFFFF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  <a:t/>
            </a:r>
            <a:br>
              <a:rPr lang="pt-BR" b="1" dirty="0">
                <a:solidFill>
                  <a:srgbClr val="FFFFFF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cs typeface="Arial"/>
              </a:rPr>
            </a:br>
            <a:r>
              <a:rPr lang="pt-BR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/>
            </a:r>
            <a:br>
              <a:rPr lang="pt-BR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49" y="404665"/>
            <a:ext cx="7681915" cy="936106"/>
          </a:xfrm>
        </p:spPr>
        <p:txBody>
          <a:bodyPr>
            <a:normAutofit/>
          </a:bodyPr>
          <a:lstStyle/>
          <a:p>
            <a:pPr algn="ctr"/>
            <a:r>
              <a:rPr lang="pt-BR" sz="5400" dirty="0">
                <a:latin typeface="Britannic Bold" panose="020B0903060703020204" pitchFamily="34" charset="0"/>
              </a:rPr>
              <a:t>O que é Previdência?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0603" y="3501008"/>
            <a:ext cx="7681913" cy="3096344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Segundo o </a:t>
            </a:r>
            <a:r>
              <a:rPr lang="pt-B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Aurélio - </a:t>
            </a: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Faculdade ou ação de prever, precaução, cautela.</a:t>
            </a:r>
          </a:p>
          <a:p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É um seguro( Prevenção) que se </a:t>
            </a:r>
            <a:r>
              <a:rPr lang="pt-BR" sz="3200" b="1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faz </a:t>
            </a:r>
            <a:r>
              <a:rPr lang="pt-BR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para </a:t>
            </a: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quando não tiver capacidade laborativa ( Saúde, idade).</a:t>
            </a:r>
          </a:p>
        </p:txBody>
      </p:sp>
      <p:pic>
        <p:nvPicPr>
          <p:cNvPr id="1028" name="Picture 4" descr="Resultado de imagem para emojis para copi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2016224" cy="19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64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1370012"/>
          </a:xfrm>
        </p:spPr>
        <p:txBody>
          <a:bodyPr/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pt-BR" b="0" i="0" dirty="0">
              <a:solidFill>
                <a:srgbClr val="FFFFFF">
                  <a:tint val="75000"/>
                </a:srgb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pt-BR" b="0" i="0" dirty="0">
              <a:solidFill>
                <a:srgbClr val="FFFFFF">
                  <a:tint val="75000"/>
                </a:srgb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pt-BR" b="0" i="0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ubtítul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pt-BR" b="0" i="0" dirty="0">
              <a:solidFill>
                <a:srgbClr val="FFFFFF">
                  <a:tint val="75000"/>
                </a:srgb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endParaRPr lang="pt-BR" b="0" i="0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8634" y="404664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GRUPO 2-</a:t>
            </a:r>
            <a:br>
              <a:rPr lang="pt-BR" sz="40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</a:br>
            <a:r>
              <a:rPr lang="pt-BR" sz="40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/>
            </a:r>
            <a:br>
              <a:rPr lang="pt-BR" sz="40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</a:br>
            <a:r>
              <a:rPr lang="pt-BR" sz="40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TODOS APOSENTADOS E PENSIONISTAS A PARTIR DE 1/01/2013 </a:t>
            </a:r>
            <a:r>
              <a:rPr lang="pt-BR" sz="4000" b="1" dirty="0">
                <a:solidFill>
                  <a:srgbClr val="FFFFFF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( Artigo 8º, inciso II da LM 1349/2006)</a:t>
            </a:r>
          </a:p>
          <a:p>
            <a:pPr algn="ctr"/>
            <a:endParaRPr lang="pt-BR" sz="3200" b="1" dirty="0">
              <a:solidFill>
                <a:srgbClr val="FFFFFF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cs typeface="Arial"/>
            </a:endParaRPr>
          </a:p>
          <a:p>
            <a:pPr algn="ctr"/>
            <a:r>
              <a:rPr lang="pt-BR" sz="40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185 Aposentados – 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R$ </a:t>
            </a:r>
            <a:r>
              <a:rPr lang="pt-BR" sz="4000" b="1" dirty="0" smtClean="0">
                <a:solidFill>
                  <a:srgbClr val="FF000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370.665,02</a:t>
            </a:r>
            <a:endParaRPr lang="pt-BR" sz="4800" b="1" dirty="0">
              <a:solidFill>
                <a:srgbClr val="FF0000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cs typeface="Arial"/>
            </a:endParaRPr>
          </a:p>
          <a:p>
            <a:pPr algn="ctr"/>
            <a:r>
              <a:rPr lang="pt-BR" sz="4000" b="1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34 Pensionistas – </a:t>
            </a:r>
            <a:r>
              <a:rPr lang="pt-BR" sz="4000" b="1" dirty="0">
                <a:solidFill>
                  <a:srgbClr val="FF000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R$ </a:t>
            </a:r>
            <a:r>
              <a:rPr lang="pt-BR" sz="4000" b="1" dirty="0" smtClean="0">
                <a:solidFill>
                  <a:srgbClr val="FF000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58.354,86</a:t>
            </a:r>
          </a:p>
          <a:p>
            <a:pPr algn="ctr"/>
            <a:r>
              <a:rPr lang="pt-BR" sz="4000" b="1" dirty="0" smtClean="0">
                <a:solidFill>
                  <a:srgbClr val="FFFFFF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Pagos pelo IPSJ/RJ </a:t>
            </a:r>
            <a:endParaRPr lang="pt-BR"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9689" y="260648"/>
            <a:ext cx="7872612" cy="1872208"/>
          </a:xfrm>
        </p:spPr>
        <p:txBody>
          <a:bodyPr/>
          <a:lstStyle/>
          <a:p>
            <a:pPr algn="ctr"/>
            <a:r>
              <a:rPr lang="pt-BR" b="1" dirty="0"/>
              <a:t>Regras de concessão de aposentadoria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348882"/>
            <a:ext cx="8712967" cy="2016222"/>
          </a:xfrm>
        </p:spPr>
        <p:txBody>
          <a:bodyPr>
            <a:normAutofit fontScale="25000" lnSpcReduction="20000"/>
          </a:bodyPr>
          <a:lstStyle/>
          <a:p>
            <a:r>
              <a:rPr lang="pt-BR" sz="14400" b="1" dirty="0">
                <a:solidFill>
                  <a:srgbClr val="FFFFFF"/>
                </a:solidFill>
              </a:rPr>
              <a:t>Voluntária:</a:t>
            </a:r>
          </a:p>
          <a:p>
            <a:r>
              <a:rPr lang="pt-BR" sz="11200" b="1" dirty="0">
                <a:solidFill>
                  <a:srgbClr val="FF0000"/>
                </a:solidFill>
              </a:rPr>
              <a:t>1-</a:t>
            </a:r>
            <a:r>
              <a:rPr lang="pt-BR" sz="1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Contribuição</a:t>
            </a:r>
          </a:p>
          <a:p>
            <a:r>
              <a:rPr lang="pt-BR" sz="11200" b="1" dirty="0">
                <a:solidFill>
                  <a:srgbClr val="FF0000"/>
                </a:solidFill>
              </a:rPr>
              <a:t>2-</a:t>
            </a:r>
            <a:r>
              <a:rPr lang="pt-BR" sz="1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Idade</a:t>
            </a:r>
          </a:p>
          <a:p>
            <a:r>
              <a:rPr lang="pt-BR" sz="11200" b="1" dirty="0">
                <a:solidFill>
                  <a:srgbClr val="FF0000"/>
                </a:solidFill>
              </a:rPr>
              <a:t>3-</a:t>
            </a:r>
            <a:r>
              <a:rPr lang="pt-BR" sz="1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Aposentadoria Especial</a:t>
            </a:r>
          </a:p>
          <a:p>
            <a:endParaRPr lang="pt-BR" dirty="0"/>
          </a:p>
          <a:p>
            <a:r>
              <a:rPr lang="pt-BR" sz="12800" b="1" dirty="0">
                <a:solidFill>
                  <a:srgbClr val="FFFFFF"/>
                </a:solidFill>
              </a:rPr>
              <a:t>Não Voluntária:</a:t>
            </a:r>
          </a:p>
          <a:p>
            <a:r>
              <a:rPr lang="pt-BR" sz="11200" b="1" dirty="0">
                <a:solidFill>
                  <a:srgbClr val="FF0000"/>
                </a:solidFill>
              </a:rPr>
              <a:t>1-</a:t>
            </a:r>
            <a:r>
              <a:rPr lang="pt-BR" sz="1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Invalidez</a:t>
            </a:r>
          </a:p>
          <a:p>
            <a:r>
              <a:rPr lang="pt-BR" sz="11200" b="1" dirty="0">
                <a:solidFill>
                  <a:srgbClr val="FF0000"/>
                </a:solidFill>
              </a:rPr>
              <a:t>2-</a:t>
            </a:r>
            <a:r>
              <a:rPr lang="pt-BR" sz="1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Compulsória</a:t>
            </a:r>
          </a:p>
        </p:txBody>
      </p:sp>
    </p:spTree>
    <p:extLst>
      <p:ext uri="{BB962C8B-B14F-4D97-AF65-F5344CB8AC3E}">
        <p14:creationId xmlns:p14="http://schemas.microsoft.com/office/powerpoint/2010/main" val="359095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24644"/>
            <a:ext cx="8016627" cy="1368151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Voluntárias: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3548" y="1124744"/>
            <a:ext cx="7800602" cy="3096344"/>
          </a:xfrm>
        </p:spPr>
        <p:txBody>
          <a:bodyPr>
            <a:normAutofit fontScale="25000" lnSpcReduction="20000"/>
          </a:bodyPr>
          <a:lstStyle/>
          <a:p>
            <a:r>
              <a:rPr lang="pt-BR" sz="11200" b="1" dirty="0">
                <a:solidFill>
                  <a:srgbClr val="FFFFFF"/>
                </a:solidFill>
                <a:latin typeface="Century" panose="02040604050505020304" pitchFamily="18" charset="0"/>
              </a:rPr>
              <a:t>Contribuição: </a:t>
            </a:r>
          </a:p>
          <a:p>
            <a:r>
              <a:rPr lang="pt-BR" sz="112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*</a:t>
            </a:r>
            <a:r>
              <a:rPr lang="pt-BR" sz="1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Idade </a:t>
            </a:r>
            <a:r>
              <a:rPr lang="pt-BR" sz="1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e tempo de contribuição</a:t>
            </a:r>
          </a:p>
          <a:p>
            <a:r>
              <a:rPr lang="pt-BR" sz="112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-</a:t>
            </a:r>
            <a:r>
              <a:rPr lang="pt-BR" sz="1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Paridade </a:t>
            </a:r>
            <a:r>
              <a:rPr lang="pt-BR" sz="1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e integralidade- pra quem ingressou no serviço público até 31/12/2003 e tempo mínimo de serviço público</a:t>
            </a:r>
          </a:p>
          <a:p>
            <a:r>
              <a:rPr lang="pt-BR" sz="112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-</a:t>
            </a:r>
            <a:r>
              <a:rPr lang="pt-BR" sz="1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A </a:t>
            </a:r>
            <a:r>
              <a:rPr lang="pt-BR" sz="1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partir 01/01/2004 – sem paridade e por média de contribuição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1" y="4221088"/>
            <a:ext cx="7800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FF"/>
                </a:solidFill>
                <a:latin typeface="Century" panose="02040604050505020304" pitchFamily="18" charset="0"/>
              </a:rPr>
              <a:t>Idade-</a:t>
            </a:r>
          </a:p>
          <a:p>
            <a:r>
              <a:rPr lang="pt-BR" sz="2800" b="1" dirty="0">
                <a:latin typeface="Century" panose="02040604050505020304" pitchFamily="18" charset="0"/>
              </a:rPr>
              <a:t>Sem paridade, por média de contribuição e proporcional</a:t>
            </a:r>
          </a:p>
        </p:txBody>
      </p:sp>
    </p:spTree>
    <p:extLst>
      <p:ext uri="{BB962C8B-B14F-4D97-AF65-F5344CB8AC3E}">
        <p14:creationId xmlns:p14="http://schemas.microsoft.com/office/powerpoint/2010/main" val="609554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692696"/>
            <a:ext cx="833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Aposentadoria Especial do Professor</a:t>
            </a: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5013" y="2204864"/>
            <a:ext cx="89044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FFFF"/>
                </a:solidFill>
              </a:rPr>
              <a:t>Mulher –</a:t>
            </a:r>
          </a:p>
          <a:p>
            <a:r>
              <a:rPr lang="pt-BR" sz="3200" b="1" dirty="0" smtClean="0"/>
              <a:t>25 anos de efetivo exercício do magistério</a:t>
            </a:r>
          </a:p>
          <a:p>
            <a:r>
              <a:rPr lang="pt-BR" sz="3600" b="1" dirty="0" smtClean="0"/>
              <a:t>50 anos de Idade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143" y="4221088"/>
            <a:ext cx="8954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FF"/>
                </a:solidFill>
              </a:rPr>
              <a:t>Homem </a:t>
            </a:r>
            <a:r>
              <a:rPr lang="pt-BR" dirty="0" smtClean="0"/>
              <a:t>–</a:t>
            </a:r>
          </a:p>
          <a:p>
            <a:r>
              <a:rPr lang="pt-BR" sz="3200" b="1" dirty="0" smtClean="0"/>
              <a:t>30 anos de efetivo exercício do magistério</a:t>
            </a:r>
          </a:p>
          <a:p>
            <a:r>
              <a:rPr lang="pt-BR" sz="3600" b="1" dirty="0" smtClean="0"/>
              <a:t>55 anos de Idade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33423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16632"/>
            <a:ext cx="7681913" cy="1728191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Não Voluntária: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204865"/>
            <a:ext cx="8640960" cy="1080119"/>
          </a:xfrm>
        </p:spPr>
        <p:txBody>
          <a:bodyPr>
            <a:normAutofit fontScale="55000" lnSpcReduction="20000"/>
          </a:bodyPr>
          <a:lstStyle/>
          <a:p>
            <a:r>
              <a:rPr lang="pt-BR" sz="5800" b="1" dirty="0">
                <a:solidFill>
                  <a:schemeClr val="bg1"/>
                </a:solidFill>
              </a:rPr>
              <a:t>Invalidez- </a:t>
            </a:r>
          </a:p>
          <a:p>
            <a:r>
              <a:rPr lang="pt-BR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depende da data de ingresso e do tipo de invalidez</a:t>
            </a:r>
          </a:p>
          <a:p>
            <a:endParaRPr lang="pt-BR" sz="4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3789041"/>
            <a:ext cx="8327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entury" panose="02040604050505020304" pitchFamily="18" charset="0"/>
              </a:rPr>
              <a:t>Compulsória : </a:t>
            </a:r>
          </a:p>
          <a:p>
            <a:r>
              <a:rPr lang="pt-BR" sz="2400" b="1" dirty="0">
                <a:latin typeface="Century" panose="02040604050505020304" pitchFamily="18" charset="0"/>
              </a:rPr>
              <a:t>75 anos – sem paridade, sem integralidade, proporcional</a:t>
            </a:r>
            <a:r>
              <a:rPr lang="pt-BR" sz="3200" b="1" dirty="0">
                <a:latin typeface="Century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8764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8794" y="692696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Integralidade- </a:t>
            </a:r>
            <a:r>
              <a:rPr lang="pt-BR" sz="4000" b="1" dirty="0" smtClean="0">
                <a:solidFill>
                  <a:srgbClr val="FFFFFF"/>
                </a:solidFill>
              </a:rPr>
              <a:t>Todas as verbas de contribuição</a:t>
            </a:r>
            <a:endParaRPr lang="pt-BR" sz="4000" b="1" dirty="0">
              <a:solidFill>
                <a:srgbClr val="FFFFFF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7016" y="2492896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Integral – </a:t>
            </a:r>
            <a:r>
              <a:rPr lang="pt-BR" sz="4000" b="1" dirty="0" smtClean="0">
                <a:solidFill>
                  <a:srgbClr val="FFFFFF"/>
                </a:solidFill>
              </a:rPr>
              <a:t>100% da base de contribuição</a:t>
            </a:r>
            <a:endParaRPr lang="pt-BR" sz="4000" b="1" dirty="0">
              <a:solidFill>
                <a:srgbClr val="FFFFF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570" y="4354652"/>
            <a:ext cx="89302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Paridade</a:t>
            </a:r>
            <a:r>
              <a:rPr lang="pt-BR" sz="4400" dirty="0" smtClean="0"/>
              <a:t>-</a:t>
            </a:r>
            <a:r>
              <a:rPr lang="pt-BR" dirty="0" smtClean="0"/>
              <a:t> </a:t>
            </a:r>
            <a:r>
              <a:rPr lang="pt-BR" sz="4000" b="1" dirty="0" smtClean="0">
                <a:solidFill>
                  <a:srgbClr val="FFFFFF"/>
                </a:solidFill>
              </a:rPr>
              <a:t>Igual ao par, refere-se a igualdade de remuneração ao cargo da atividade</a:t>
            </a:r>
            <a:endParaRPr lang="pt-BR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692697"/>
            <a:ext cx="7800603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Quais verbas integram a aposentadoria: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0528" y="2564164"/>
            <a:ext cx="7681912" cy="1161629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Verbas Contributivas:</a:t>
            </a:r>
          </a:p>
          <a:p>
            <a:pPr algn="ctr"/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r>
              <a:rPr lang="pt-BR" sz="4000" dirty="0">
                <a:solidFill>
                  <a:srgbClr val="FFFFFF"/>
                </a:solidFill>
                <a:latin typeface="Century" panose="02040604050505020304" pitchFamily="18" charset="0"/>
              </a:rPr>
              <a:t>Salário Base</a:t>
            </a:r>
          </a:p>
          <a:p>
            <a:r>
              <a:rPr lang="pt-BR" sz="3600" dirty="0">
                <a:solidFill>
                  <a:srgbClr val="FFFFFF"/>
                </a:solidFill>
                <a:latin typeface="Century" panose="02040604050505020304" pitchFamily="18" charset="0"/>
              </a:rPr>
              <a:t>Quinquênio</a:t>
            </a:r>
          </a:p>
          <a:p>
            <a:r>
              <a:rPr lang="pt-BR" sz="4000" dirty="0">
                <a:solidFill>
                  <a:srgbClr val="FFFFFF"/>
                </a:solidFill>
                <a:latin typeface="Century" panose="02040604050505020304" pitchFamily="18" charset="0"/>
              </a:rPr>
              <a:t>Qualificação Profissional</a:t>
            </a:r>
          </a:p>
        </p:txBody>
      </p:sp>
    </p:spTree>
    <p:extLst>
      <p:ext uri="{BB962C8B-B14F-4D97-AF65-F5344CB8AC3E}">
        <p14:creationId xmlns:p14="http://schemas.microsoft.com/office/powerpoint/2010/main" val="2999272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620689"/>
            <a:ext cx="8160643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/>
              <a:t>Pensão-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772817"/>
            <a:ext cx="8160643" cy="1008112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Dependentes:</a:t>
            </a:r>
          </a:p>
          <a:p>
            <a:r>
              <a:rPr lang="pt-BR" sz="3600" b="1" dirty="0">
                <a:solidFill>
                  <a:srgbClr val="FFFFFF"/>
                </a:solidFill>
              </a:rPr>
              <a:t>1-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Menores de 21 anos</a:t>
            </a:r>
          </a:p>
          <a:p>
            <a:r>
              <a:rPr lang="pt-BR" sz="3600" b="1" dirty="0">
                <a:solidFill>
                  <a:srgbClr val="FFFFFF"/>
                </a:solidFill>
              </a:rPr>
              <a:t>2-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Filhos incapazes</a:t>
            </a:r>
          </a:p>
          <a:p>
            <a:r>
              <a:rPr lang="pt-BR" sz="3600" b="1" dirty="0">
                <a:solidFill>
                  <a:srgbClr val="FFFFFF"/>
                </a:solidFill>
              </a:rPr>
              <a:t>3-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Conjuge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/ companheiro (a)</a:t>
            </a:r>
          </a:p>
          <a:p>
            <a:r>
              <a:rPr lang="pt-BR" sz="3600" b="1" dirty="0">
                <a:solidFill>
                  <a:srgbClr val="FFFFFF"/>
                </a:solidFill>
              </a:rPr>
              <a:t>4-</a:t>
            </a: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Pais que dependam financeiramente do filho falecido</a:t>
            </a:r>
          </a:p>
        </p:txBody>
      </p:sp>
    </p:spTree>
    <p:extLst>
      <p:ext uri="{BB962C8B-B14F-4D97-AF65-F5344CB8AC3E}">
        <p14:creationId xmlns:p14="http://schemas.microsoft.com/office/powerpoint/2010/main" val="31677908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143056" cy="48398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Todos os processos de benefícios concedidos são encaminhados ao TCE/RJ para análise e registro</a:t>
            </a:r>
          </a:p>
        </p:txBody>
      </p:sp>
    </p:spTree>
    <p:extLst>
      <p:ext uri="{BB962C8B-B14F-4D97-AF65-F5344CB8AC3E}">
        <p14:creationId xmlns:p14="http://schemas.microsoft.com/office/powerpoint/2010/main" val="184549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2564904"/>
            <a:ext cx="7043208" cy="1523494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8000" b="1" i="0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PRESTAÇÃO DE CONTAS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7091" y="404664"/>
            <a:ext cx="7681913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Previdência no passado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7767" y="1700808"/>
            <a:ext cx="7440562" cy="303383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t-BR" sz="5800" b="1" dirty="0">
                <a:solidFill>
                  <a:schemeClr val="bg1"/>
                </a:solidFill>
              </a:rPr>
              <a:t>-Ter muitos filhos ( Os filhos sustentavam os pais na velhice)</a:t>
            </a:r>
          </a:p>
          <a:p>
            <a:pPr algn="just"/>
            <a:endParaRPr lang="pt-BR" sz="5800" b="1" dirty="0">
              <a:solidFill>
                <a:schemeClr val="bg1"/>
              </a:solidFill>
            </a:endParaRPr>
          </a:p>
          <a:p>
            <a:pPr algn="just"/>
            <a:r>
              <a:rPr lang="pt-BR" sz="5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5800" b="1" dirty="0" smtClean="0">
                <a:solidFill>
                  <a:srgbClr val="FFFFFF"/>
                </a:solidFill>
              </a:rPr>
              <a:t>- </a:t>
            </a:r>
            <a:r>
              <a:rPr lang="pt-BR" sz="5800" b="1" dirty="0">
                <a:solidFill>
                  <a:srgbClr val="FFFFFF"/>
                </a:solidFill>
              </a:rPr>
              <a:t>A verdadeira religião, o verdadeiro jejum, cuidar dos órfãos e das viúvas</a:t>
            </a:r>
          </a:p>
          <a:p>
            <a:endParaRPr lang="pt-BR" sz="5800" b="1" dirty="0"/>
          </a:p>
        </p:txBody>
      </p:sp>
    </p:spTree>
    <p:extLst>
      <p:ext uri="{BB962C8B-B14F-4D97-AF65-F5344CB8AC3E}">
        <p14:creationId xmlns:p14="http://schemas.microsoft.com/office/powerpoint/2010/main" val="2495694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8"/>
            <a:ext cx="9144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54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1D363E3-6B91-4A13-A6CC-ABCF340C6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72888"/>
            <a:ext cx="9001000" cy="51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4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400D40-C44B-41D9-B294-0069A5C7A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33401"/>
            <a:ext cx="7494984" cy="87937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Century" panose="02040604050505020304" pitchFamily="18" charset="0"/>
              </a:rPr>
              <a:t>REFORMA DA PREVIDÊNCIA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0CA2C4-35B9-4708-B3BC-E318E077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232" y="1631797"/>
            <a:ext cx="7920880" cy="593244"/>
          </a:xfrm>
        </p:spPr>
        <p:txBody>
          <a:bodyPr>
            <a:normAutofit fontScale="92500"/>
          </a:bodyPr>
          <a:lstStyle/>
          <a:p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Densidade demográfica – 1,8 filho por casal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145E97-366B-434B-9003-230FD5FE3C55}"/>
              </a:ext>
            </a:extLst>
          </p:cNvPr>
          <p:cNvSpPr txBox="1"/>
          <p:nvPr/>
        </p:nvSpPr>
        <p:spPr>
          <a:xfrm>
            <a:off x="514656" y="5124958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>
              <a:latin typeface="Century" panose="02040604050505020304" pitchFamily="18" charset="0"/>
            </a:endParaRPr>
          </a:p>
          <a:p>
            <a:endParaRPr lang="pt-BR" sz="3200" b="1" dirty="0">
              <a:latin typeface="Century" panose="02040604050505020304" pitchFamily="18" charset="0"/>
            </a:endParaRPr>
          </a:p>
          <a:p>
            <a:endParaRPr lang="pt-BR" sz="3200" b="1" dirty="0">
              <a:latin typeface="Century" panose="020406040505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8315BC-9C03-4F4A-9B4B-852D4EC8D318}"/>
              </a:ext>
            </a:extLst>
          </p:cNvPr>
          <p:cNvSpPr txBox="1"/>
          <p:nvPr/>
        </p:nvSpPr>
        <p:spPr>
          <a:xfrm flipH="1" flipV="1">
            <a:off x="8748463" y="5158251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7988914-BDA5-4E02-861D-129C6E48E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2348880"/>
            <a:ext cx="748883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2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E682C26-9680-40F2-B863-4CCADA401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5292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0267DE1-3C48-4AF7-B5CE-3E413CAA0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20891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E4A2320-3333-44A4-89C3-B1832E495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0891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75FC08-8564-4215-8184-113017332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9075"/>
            <a:ext cx="8568952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7B49BA-A3E6-4934-9C6F-4CE9889F6EFB}"/>
              </a:ext>
            </a:extLst>
          </p:cNvPr>
          <p:cNvSpPr/>
          <p:nvPr/>
        </p:nvSpPr>
        <p:spPr>
          <a:xfrm>
            <a:off x="467544" y="206084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latin typeface="Century" panose="02040604050505020304" pitchFamily="18" charset="0"/>
              </a:rPr>
              <a:t>Expectativa de vida ao nascer </a:t>
            </a:r>
          </a:p>
          <a:p>
            <a:r>
              <a:rPr lang="pt-BR" sz="4000" b="1" dirty="0">
                <a:latin typeface="Century" panose="02040604050505020304" pitchFamily="18" charset="0"/>
              </a:rPr>
              <a:t>Mulheres – 80 anos</a:t>
            </a:r>
          </a:p>
          <a:p>
            <a:r>
              <a:rPr lang="pt-BR" sz="4000" b="1" dirty="0">
                <a:latin typeface="Century" panose="02040604050505020304" pitchFamily="18" charset="0"/>
              </a:rPr>
              <a:t>Homens – 73 anos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1F70FD6-A900-4431-AD19-D215BFAA773C}"/>
              </a:ext>
            </a:extLst>
          </p:cNvPr>
          <p:cNvSpPr/>
          <p:nvPr/>
        </p:nvSpPr>
        <p:spPr>
          <a:xfrm>
            <a:off x="2915816" y="620688"/>
            <a:ext cx="35621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Century" panose="02040604050505020304" pitchFamily="18" charset="0"/>
              </a:rPr>
              <a:t>Longevidade</a:t>
            </a:r>
            <a:r>
              <a:rPr lang="pt-BR" b="1" dirty="0">
                <a:latin typeface="Century" panose="02040604050505020304" pitchFamily="18" charset="0"/>
              </a:rPr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63785" y="4437112"/>
            <a:ext cx="786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/>
              <a:t>Expectativa de sobrevida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39381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C59BF-504C-4428-A051-D3255459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6612" y="5733256"/>
            <a:ext cx="45719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AA6BE01-AC60-4A16-8071-5DE98A1E6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332656"/>
            <a:ext cx="648071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4DB7365-D582-4047-928C-D3EDDC65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548680"/>
            <a:ext cx="633670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86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548681"/>
            <a:ext cx="7681913" cy="1800200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/>
              <a:t>Previdência obrigatória no Brasil:</a:t>
            </a:r>
            <a:br>
              <a:rPr lang="pt-BR" sz="4800" b="1" dirty="0"/>
            </a:br>
            <a:endParaRPr lang="pt-BR" sz="4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1" y="2348881"/>
            <a:ext cx="8568953" cy="2457773"/>
          </a:xfrm>
        </p:spPr>
        <p:txBody>
          <a:bodyPr>
            <a:normAutofit fontScale="77500" lnSpcReduction="20000"/>
          </a:bodyPr>
          <a:lstStyle/>
          <a:p>
            <a:r>
              <a:rPr lang="pt-BR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RGPS- INSS </a:t>
            </a:r>
            <a:r>
              <a:rPr lang="pt-BR" sz="4400" b="1" dirty="0">
                <a:solidFill>
                  <a:schemeClr val="bg1"/>
                </a:solidFill>
              </a:rPr>
              <a:t>( Trabalhador )</a:t>
            </a:r>
          </a:p>
          <a:p>
            <a:endParaRPr lang="pt-BR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RPPS – Silva Jardim – IPSJ </a:t>
            </a:r>
            <a:r>
              <a:rPr lang="pt-BR" sz="4400" b="1" dirty="0">
                <a:solidFill>
                  <a:schemeClr val="bg1"/>
                </a:solidFill>
              </a:rPr>
              <a:t>( Servidor </a:t>
            </a:r>
            <a:r>
              <a:rPr lang="pt-BR" sz="44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Artigo 40 da CFB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0109" y="260648"/>
            <a:ext cx="7681915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Sistema Previdenciário Brasileiro</a:t>
            </a:r>
            <a:r>
              <a:rPr lang="pt-BR" dirty="0"/>
              <a:t>: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9" y="2204864"/>
            <a:ext cx="8496944" cy="2880320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IPSJ/RJ</a:t>
            </a:r>
            <a:b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</a:b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Contribuição – Benefício</a:t>
            </a:r>
          </a:p>
          <a:p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55/30 anos mulher ( 11% + 12%= 23%)</a:t>
            </a:r>
          </a:p>
          <a:p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60/35 anos Homem (11% + 12%= 23%)</a:t>
            </a:r>
          </a:p>
          <a:p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Solidariedade- Ativo X Inativos</a:t>
            </a:r>
          </a:p>
          <a:p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São necessários 4 ativos para 1 inativo – Equilíbrio </a:t>
            </a:r>
            <a:r>
              <a:rPr lang="pt-BR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Finaceiro</a:t>
            </a: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Atuarial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5514A5-A0A4-43B8-AA85-6C3BE4AEE44F}"/>
              </a:ext>
            </a:extLst>
          </p:cNvPr>
          <p:cNvSpPr txBox="1"/>
          <p:nvPr/>
        </p:nvSpPr>
        <p:spPr>
          <a:xfrm>
            <a:off x="323529" y="5055846"/>
            <a:ext cx="8568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Expectativa de vida</a:t>
            </a:r>
          </a:p>
          <a:p>
            <a:r>
              <a:rPr lang="pt-BR" sz="2800" b="1" dirty="0"/>
              <a:t>80 anos mulher – 25 anos recebendo 100%</a:t>
            </a:r>
          </a:p>
          <a:p>
            <a:r>
              <a:rPr lang="pt-BR" sz="2800" b="1" dirty="0"/>
              <a:t>73 anos homem – 13 anos recebendo 100%</a:t>
            </a:r>
          </a:p>
        </p:txBody>
      </p:sp>
    </p:spTree>
    <p:extLst>
      <p:ext uri="{BB962C8B-B14F-4D97-AF65-F5344CB8AC3E}">
        <p14:creationId xmlns:p14="http://schemas.microsoft.com/office/powerpoint/2010/main" val="19887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76B13F-E7A8-486F-88C5-3F47FEB065F7}"/>
              </a:ext>
            </a:extLst>
          </p:cNvPr>
          <p:cNvSpPr txBox="1"/>
          <p:nvPr/>
        </p:nvSpPr>
        <p:spPr>
          <a:xfrm>
            <a:off x="467544" y="620688"/>
            <a:ext cx="8375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PROFESSORES</a:t>
            </a:r>
          </a:p>
          <a:p>
            <a:pPr algn="ctr"/>
            <a:r>
              <a:rPr lang="pt-BR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APOSENTADORIA ESPECIAL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B6AEC99-F975-435F-B796-AD5E0127F153}"/>
              </a:ext>
            </a:extLst>
          </p:cNvPr>
          <p:cNvSpPr/>
          <p:nvPr/>
        </p:nvSpPr>
        <p:spPr>
          <a:xfrm>
            <a:off x="467544" y="2276872"/>
            <a:ext cx="8375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IPSJ/RJ</a:t>
            </a:r>
            <a:b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</a:b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Contribuição – Benefício</a:t>
            </a:r>
          </a:p>
          <a:p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50/25 anos mulher ( 11% + 12%= 23%)</a:t>
            </a:r>
          </a:p>
          <a:p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55/30 anos Homem (11% + 12%= 23%</a:t>
            </a:r>
            <a:endParaRPr lang="pt-BR" sz="2800" b="1" dirty="0">
              <a:latin typeface="Century" panose="020406040505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365D76C-9230-4839-ACFA-879DD29367BD}"/>
              </a:ext>
            </a:extLst>
          </p:cNvPr>
          <p:cNvSpPr/>
          <p:nvPr/>
        </p:nvSpPr>
        <p:spPr>
          <a:xfrm>
            <a:off x="467544" y="4684795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entury" panose="02040604050505020304" pitchFamily="18" charset="0"/>
              </a:rPr>
              <a:t>Expectativa de vida</a:t>
            </a:r>
          </a:p>
          <a:p>
            <a:r>
              <a:rPr lang="pt-BR" sz="2800" b="1" dirty="0">
                <a:latin typeface="Century" panose="02040604050505020304" pitchFamily="18" charset="0"/>
              </a:rPr>
              <a:t>80 anos mulher – 30 anos recebendo 100%</a:t>
            </a:r>
          </a:p>
          <a:p>
            <a:r>
              <a:rPr lang="pt-BR" sz="2800" b="1" dirty="0">
                <a:latin typeface="Century" panose="02040604050505020304" pitchFamily="18" charset="0"/>
              </a:rPr>
              <a:t>73 anos homem – 18 anos recebendo 100%</a:t>
            </a:r>
          </a:p>
        </p:txBody>
      </p:sp>
    </p:spTree>
    <p:extLst>
      <p:ext uri="{BB962C8B-B14F-4D97-AF65-F5344CB8AC3E}">
        <p14:creationId xmlns:p14="http://schemas.microsoft.com/office/powerpoint/2010/main" val="2049508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4D4F54E-D695-4669-B471-3D50CE61503D}"/>
              </a:ext>
            </a:extLst>
          </p:cNvPr>
          <p:cNvSpPr/>
          <p:nvPr/>
        </p:nvSpPr>
        <p:spPr>
          <a:xfrm>
            <a:off x="467544" y="54868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Solidariedade- Ativo X Inativos</a:t>
            </a:r>
          </a:p>
          <a:p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São necessários 4 ativos para 1 inativo – Equilíbrio </a:t>
            </a:r>
            <a:r>
              <a:rPr lang="pt-B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Finaceiro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 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37439"/>
            <a:ext cx="6148925" cy="36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052736"/>
            <a:ext cx="8640960" cy="466281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dirty="0" smtClean="0">
                <a:solidFill>
                  <a:schemeClr val="bg1"/>
                </a:solidFill>
                <a:latin typeface="Montserrat"/>
              </a:rPr>
              <a:t>“Ainda </a:t>
            </a:r>
            <a:r>
              <a:rPr lang="pt-BR" sz="3600" b="1" dirty="0">
                <a:solidFill>
                  <a:schemeClr val="bg1"/>
                </a:solidFill>
                <a:latin typeface="Montserrat"/>
              </a:rPr>
              <a:t>não aprendemos a primeira lição: custos econômicos são pagos. A questão </a:t>
            </a:r>
            <a:r>
              <a:rPr lang="pt-BR" sz="3600" b="1">
                <a:solidFill>
                  <a:schemeClr val="bg1"/>
                </a:solidFill>
                <a:latin typeface="Montserrat"/>
              </a:rPr>
              <a:t>é </a:t>
            </a:r>
            <a:r>
              <a:rPr lang="pt-BR" sz="3600" b="1" smtClean="0">
                <a:solidFill>
                  <a:schemeClr val="bg1"/>
                </a:solidFill>
                <a:latin typeface="Montserrat"/>
              </a:rPr>
              <a:t> </a:t>
            </a:r>
            <a:r>
              <a:rPr lang="pt-BR" sz="3600" b="1" dirty="0">
                <a:solidFill>
                  <a:schemeClr val="bg1"/>
                </a:solidFill>
                <a:latin typeface="Montserrat"/>
              </a:rPr>
              <a:t>escolher a melhor e mais justa forma de distribuí-los</a:t>
            </a:r>
            <a:r>
              <a:rPr lang="pt-BR" sz="3600" b="1" dirty="0" smtClean="0">
                <a:solidFill>
                  <a:schemeClr val="bg1"/>
                </a:solidFill>
                <a:latin typeface="Montserrat"/>
              </a:rPr>
              <a:t>.”</a:t>
            </a:r>
          </a:p>
          <a:p>
            <a:pPr algn="ctr">
              <a:lnSpc>
                <a:spcPct val="150000"/>
              </a:lnSpc>
            </a:pPr>
            <a:r>
              <a:rPr lang="pt-BR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Paulo </a:t>
            </a:r>
            <a:r>
              <a:rPr lang="pt-BR" sz="54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Tafner</a:t>
            </a:r>
            <a:endParaRPr lang="pt-BR" sz="5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96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124744"/>
            <a:ext cx="6761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 smtClean="0">
                <a:latin typeface="Century "/>
              </a:rPr>
              <a:t>Muito Obrigada!!!!!!!!!!!!!</a:t>
            </a:r>
            <a:endParaRPr lang="pt-BR" sz="4400" b="1" dirty="0">
              <a:latin typeface="Century 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4289" y="3068960"/>
            <a:ext cx="77764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err="1" smtClean="0">
                <a:solidFill>
                  <a:srgbClr val="FFFFFF"/>
                </a:solidFill>
                <a:latin typeface="Edwardian Script ITC" panose="030303020407070D0804" pitchFamily="66" charset="0"/>
              </a:rPr>
              <a:t>Rosilane</a:t>
            </a:r>
            <a:r>
              <a:rPr lang="pt-BR" sz="6600" b="1" dirty="0" smtClean="0">
                <a:solidFill>
                  <a:srgbClr val="FFFFFF"/>
                </a:solidFill>
                <a:latin typeface="Edwardian Script ITC" panose="030303020407070D0804" pitchFamily="66" charset="0"/>
              </a:rPr>
              <a:t> Brum </a:t>
            </a:r>
            <a:r>
              <a:rPr lang="pt-BR" sz="6600" b="1" dirty="0" err="1" smtClean="0">
                <a:solidFill>
                  <a:srgbClr val="FFFFFF"/>
                </a:solidFill>
                <a:latin typeface="Edwardian Script ITC" panose="030303020407070D0804" pitchFamily="66" charset="0"/>
              </a:rPr>
              <a:t>Cler</a:t>
            </a:r>
            <a:r>
              <a:rPr lang="pt-BR" sz="6600" b="1" dirty="0" smtClean="0">
                <a:solidFill>
                  <a:srgbClr val="FFFFFF"/>
                </a:solidFill>
                <a:latin typeface="Edwardian Script ITC" panose="030303020407070D0804" pitchFamily="66" charset="0"/>
              </a:rPr>
              <a:t> Cunha</a:t>
            </a:r>
            <a:endParaRPr lang="pt-BR" sz="6600" b="1" dirty="0">
              <a:solidFill>
                <a:srgbClr val="FFFFFF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3575" y="5351731"/>
            <a:ext cx="8810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/>
              <a:t>lanebrum@yahoo.com.br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042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67744" y="69269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 40.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Aos servidores titulares de cargos efetivos da União, dos Estados, do Distrito Federal e dos Municípios, incluídas suas autarquias e fundações, é assegurado regime de previdência de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caráter contributivo e solidário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mediante contribuição do respectivo ente público, dos servidores ativos e inativos e dos pensionistas, observados critérios que preservem o equilíbrio financeiro e atuarial e o disposto neste artigo.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681914" cy="1296144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>
                <a:latin typeface="Britannic Bold" panose="020B0903060703020204" pitchFamily="34" charset="0"/>
              </a:rPr>
              <a:t>Previdência Complementar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50" y="3212976"/>
            <a:ext cx="7681912" cy="1593677"/>
          </a:xfrm>
        </p:spPr>
        <p:txBody>
          <a:bodyPr>
            <a:normAutofit fontScale="25000" lnSpcReduction="20000"/>
          </a:bodyPr>
          <a:lstStyle/>
          <a:p>
            <a:r>
              <a:rPr lang="pt-BR" sz="21600" dirty="0">
                <a:solidFill>
                  <a:schemeClr val="tx1"/>
                </a:solidFill>
                <a:latin typeface="Britannic Bold" panose="020B0903060703020204" pitchFamily="34" charset="0"/>
              </a:rPr>
              <a:t>Bancos</a:t>
            </a:r>
          </a:p>
          <a:p>
            <a:endParaRPr lang="pt-BR" sz="6000" dirty="0"/>
          </a:p>
          <a:p>
            <a:r>
              <a:rPr lang="pt-BR" sz="21600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Fundos de pensão</a:t>
            </a:r>
          </a:p>
        </p:txBody>
      </p:sp>
    </p:spTree>
    <p:extLst>
      <p:ext uri="{BB962C8B-B14F-4D97-AF65-F5344CB8AC3E}">
        <p14:creationId xmlns:p14="http://schemas.microsoft.com/office/powerpoint/2010/main" val="366883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28595" cy="1944217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latin typeface="Britannic Bold" panose="020B0903060703020204" pitchFamily="34" charset="0"/>
              </a:rPr>
              <a:t>HISTÓRIA DA PREVIDÊNCIA EM Silva  Jardim</a:t>
            </a:r>
            <a:br>
              <a:rPr lang="pt-BR" sz="4800" dirty="0">
                <a:latin typeface="Britannic Bold" panose="020B0903060703020204" pitchFamily="34" charset="0"/>
              </a:rPr>
            </a:br>
            <a:endParaRPr lang="pt-BR" sz="4800" dirty="0">
              <a:latin typeface="Britannic Bold" panose="020B0903060703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564903"/>
            <a:ext cx="8280920" cy="3672407"/>
          </a:xfrm>
        </p:spPr>
        <p:txBody>
          <a:bodyPr>
            <a:normAutofit fontScale="85000" lnSpcReduction="20000"/>
          </a:bodyPr>
          <a:lstStyle/>
          <a:p>
            <a:r>
              <a:rPr lang="pt-BR" sz="4800" dirty="0">
                <a:solidFill>
                  <a:schemeClr val="bg1"/>
                </a:solidFill>
                <a:latin typeface="Britannic Bold" panose="020B0903060703020204" pitchFamily="34" charset="0"/>
              </a:rPr>
              <a:t>1993 </a:t>
            </a:r>
            <a:r>
              <a:rPr lang="pt-B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- </a:t>
            </a:r>
            <a:r>
              <a:rPr lang="pt-BR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Funseg</a:t>
            </a:r>
            <a:endParaRPr lang="pt-BR" sz="4800" dirty="0">
              <a:solidFill>
                <a:schemeClr val="tx1">
                  <a:lumMod val="95000"/>
                  <a:lumOff val="5000"/>
                </a:schemeClr>
              </a:solidFill>
              <a:latin typeface="Britannic Bold" panose="020B0903060703020204" pitchFamily="34" charset="0"/>
            </a:endParaRPr>
          </a:p>
          <a:p>
            <a:r>
              <a:rPr lang="pt-BR" sz="48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1998</a:t>
            </a:r>
            <a:r>
              <a:rPr lang="pt-BR" sz="48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- </a:t>
            </a:r>
            <a:r>
              <a:rPr lang="pt-B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Extinção do </a:t>
            </a:r>
            <a:r>
              <a:rPr lang="pt-BR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Funseg</a:t>
            </a:r>
            <a:endParaRPr lang="pt-BR" sz="4800" dirty="0">
              <a:solidFill>
                <a:schemeClr val="tx1">
                  <a:lumMod val="95000"/>
                  <a:lumOff val="5000"/>
                </a:schemeClr>
              </a:solidFill>
              <a:latin typeface="Britannic Bold" panose="020B0903060703020204" pitchFamily="34" charset="0"/>
            </a:endParaRPr>
          </a:p>
          <a:p>
            <a:r>
              <a:rPr lang="pt-BR" sz="4800" dirty="0" smtClean="0">
                <a:solidFill>
                  <a:srgbClr val="FFFFFF"/>
                </a:solidFill>
                <a:latin typeface="Britannic Bold" panose="020B0903060703020204" pitchFamily="34" charset="0"/>
              </a:rPr>
              <a:t>29/11/2002</a:t>
            </a:r>
            <a:r>
              <a:rPr lang="pt-BR" sz="48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- </a:t>
            </a:r>
            <a:r>
              <a:rPr lang="pt-B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Lei 1253 – </a:t>
            </a:r>
            <a:r>
              <a:rPr lang="pt-BR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Funprev</a:t>
            </a:r>
            <a:endParaRPr lang="pt-BR" sz="4800" dirty="0">
              <a:solidFill>
                <a:schemeClr val="tx1">
                  <a:lumMod val="95000"/>
                  <a:lumOff val="5000"/>
                </a:schemeClr>
              </a:solidFill>
              <a:latin typeface="Britannic Bold" panose="020B0903060703020204" pitchFamily="34" charset="0"/>
            </a:endParaRPr>
          </a:p>
          <a:p>
            <a:r>
              <a:rPr lang="pt-BR" sz="4800" dirty="0" smtClean="0">
                <a:solidFill>
                  <a:srgbClr val="FFFFFF"/>
                </a:solidFill>
                <a:latin typeface="Britannic Bold" panose="020B0903060703020204" pitchFamily="34" charset="0"/>
              </a:rPr>
              <a:t>27/01/2006</a:t>
            </a: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 - </a:t>
            </a:r>
            <a:r>
              <a:rPr lang="pt-B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Lei 1348 - </a:t>
            </a: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IPSJ/RJ</a:t>
            </a:r>
          </a:p>
          <a:p>
            <a:pPr algn="ctr"/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( Autarquia Municipal )</a:t>
            </a:r>
            <a:endParaRPr lang="pt-BR" sz="4800" dirty="0">
              <a:solidFill>
                <a:schemeClr val="tx1">
                  <a:lumMod val="95000"/>
                  <a:lumOff val="5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681913" cy="6048672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Arial"/>
              </a:rPr>
              <a:t>IPSJ/RJ-</a:t>
            </a:r>
            <a:br>
              <a:rPr lang="pt-BR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Arial"/>
              </a:rPr>
            </a:br>
            <a:r>
              <a:rPr lang="pt-BR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Arial"/>
              </a:rPr>
              <a:t/>
            </a:r>
            <a:br>
              <a:rPr lang="pt-BR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Arial"/>
              </a:rPr>
            </a:br>
            <a:r>
              <a:rPr lang="pt-BR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Arial"/>
              </a:rPr>
              <a:t> </a:t>
            </a:r>
            <a:r>
              <a:rPr lang="pt-BR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Arial"/>
              </a:rPr>
              <a:t>INSTITUTO DE PREVIDÊNCIA DOS SERVIDORES PÚBLICOS DO MUNICÍPIO DE SILVA JARDIM</a:t>
            </a:r>
            <a:endParaRPr lang="pt-BR" sz="5400" b="1" i="0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280920" cy="1440160"/>
          </a:xfrm>
        </p:spPr>
        <p:txBody>
          <a:bodyPr>
            <a:normAutofit fontScale="90000"/>
          </a:bodyPr>
          <a:lstStyle/>
          <a:p>
            <a:r>
              <a:rPr lang="pt-BR" sz="5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SEGURADOS DO IPSJ/RJ-</a:t>
            </a:r>
            <a:r>
              <a:rPr lang="pt-BR" dirty="0">
                <a:solidFill>
                  <a:srgbClr val="FFFFFF"/>
                </a:solidFill>
              </a:rPr>
              <a:t/>
            </a:r>
            <a:br>
              <a:rPr lang="pt-BR" dirty="0">
                <a:solidFill>
                  <a:srgbClr val="FFFFFF"/>
                </a:solidFill>
              </a:rPr>
            </a:br>
            <a:r>
              <a:rPr lang="pt-BR" dirty="0">
                <a:solidFill>
                  <a:srgbClr val="FFFFFF"/>
                </a:solidFill>
              </a:rPr>
              <a:t/>
            </a:r>
            <a:br>
              <a:rPr lang="pt-BR" dirty="0">
                <a:solidFill>
                  <a:srgbClr val="FFFFFF"/>
                </a:solidFill>
              </a:rPr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1916832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*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TODOS SERVIDORES EFETIVOS E SEUS   DEPENDENTES</a:t>
            </a:r>
            <a:br>
              <a:rPr lang="pt-B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4000" dirty="0">
                <a:solidFill>
                  <a:srgbClr val="FF0000"/>
                </a:solidFill>
              </a:rPr>
              <a:t>* </a:t>
            </a:r>
            <a:r>
              <a:rPr lang="pt-B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INATIVOS E SEUS DEPENDENTES </a:t>
            </a:r>
            <a:br>
              <a:rPr lang="pt-B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4000" dirty="0">
                <a:solidFill>
                  <a:srgbClr val="FFFFFF"/>
                </a:solidFill>
              </a:rPr>
              <a:t/>
            </a:r>
            <a:br>
              <a:rPr lang="pt-BR" sz="4000" dirty="0">
                <a:solidFill>
                  <a:srgbClr val="FFFFFF"/>
                </a:solidFill>
              </a:rPr>
            </a:br>
            <a:r>
              <a:rPr lang="pt-BR" sz="4000" dirty="0">
                <a:solidFill>
                  <a:srgbClr val="FF0000"/>
                </a:solidFill>
              </a:rPr>
              <a:t>* </a:t>
            </a:r>
            <a:r>
              <a:rPr lang="pt-B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PENSIONISTAS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067291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1DED46-D66D-454A-B8B2-8EE17CF4DC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Amostra de slides de apresentação (Design de textura verde e dourada)</Template>
  <TotalTime>779</TotalTime>
  <Words>1465</Words>
  <Application>Microsoft Office PowerPoint</Application>
  <PresentationFormat>Apresentação na tela (4:3)</PresentationFormat>
  <Paragraphs>215</Paragraphs>
  <Slides>44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44</vt:i4>
      </vt:variant>
    </vt:vector>
  </HeadingPairs>
  <TitlesOfParts>
    <vt:vector size="60" baseType="lpstr">
      <vt:lpstr>Arial</vt:lpstr>
      <vt:lpstr>Arial Black</vt:lpstr>
      <vt:lpstr>Britannic Bold</vt:lpstr>
      <vt:lpstr>Calibri</vt:lpstr>
      <vt:lpstr>Century</vt:lpstr>
      <vt:lpstr>Century </vt:lpstr>
      <vt:lpstr>Century Gothic</vt:lpstr>
      <vt:lpstr>Courier New</vt:lpstr>
      <vt:lpstr>Edwardian Script ITC</vt:lpstr>
      <vt:lpstr>Monotype Corsiva</vt:lpstr>
      <vt:lpstr>Montserrat</vt:lpstr>
      <vt:lpstr>Wingdings</vt:lpstr>
      <vt:lpstr>Wingdings 3</vt:lpstr>
      <vt:lpstr>Green Segoe 4-3 template-template_April-17-2007</vt:lpstr>
      <vt:lpstr>Branco com fonte Courier para slides de código</vt:lpstr>
      <vt:lpstr>Fatia</vt:lpstr>
      <vt:lpstr>Apresentação do PowerPoint</vt:lpstr>
      <vt:lpstr>O que é Previdência?</vt:lpstr>
      <vt:lpstr>Previdência no passado </vt:lpstr>
      <vt:lpstr>Previdência obrigatória no Brasil: </vt:lpstr>
      <vt:lpstr>Apresentação do PowerPoint</vt:lpstr>
      <vt:lpstr>Previdência Complementar</vt:lpstr>
      <vt:lpstr>HISTÓRIA DA PREVIDÊNCIA EM Silva  Jardim </vt:lpstr>
      <vt:lpstr>IPSJ/RJ-   INSTITUTO DE PREVIDÊNCIA DOS SERVIDORES PÚBLICOS DO MUNICÍPIO DE SILVA JARDIM</vt:lpstr>
      <vt:lpstr>SEGURADOS DO IPSJ/RJ-  </vt:lpstr>
      <vt:lpstr>GOVERNANÇA DO IPSJ/RJ</vt:lpstr>
      <vt:lpstr>Apresentação do PowerPoint</vt:lpstr>
      <vt:lpstr>Apresentação do PowerPoint</vt:lpstr>
      <vt:lpstr>FORMAÇÃO DOS CONSELHOS</vt:lpstr>
      <vt:lpstr>Apresentação do PowerPoint</vt:lpstr>
      <vt:lpstr>   </vt:lpstr>
      <vt:lpstr>ALÍQUOTAS DE CONTRIBUIÇÃO   </vt:lpstr>
      <vt:lpstr>TAXA DE ADMINISTRAÇÃO    2% DA FOLHA DE PAGAMENTO DOS SEGURADOS DO IPSJ/RJ DO EXERCÍCIO ANTERIOR  ( Ativos Efetivos, Inativos, pensionistas)  Valor mensal do ano 2019   R$87.630,58  </vt:lpstr>
      <vt:lpstr>O que a Taxa de administração Paga?</vt:lpstr>
      <vt:lpstr>         segregação      </vt:lpstr>
      <vt:lpstr>Apresentação do PowerPoint</vt:lpstr>
      <vt:lpstr>Regras de concessão de aposentadoria</vt:lpstr>
      <vt:lpstr>Voluntárias: </vt:lpstr>
      <vt:lpstr>Apresentação do PowerPoint</vt:lpstr>
      <vt:lpstr>Não Voluntária: </vt:lpstr>
      <vt:lpstr>Apresentação do PowerPoint</vt:lpstr>
      <vt:lpstr>Quais verbas integram a aposentadoria: </vt:lpstr>
      <vt:lpstr>Pensão- </vt:lpstr>
      <vt:lpstr>Todos os processos de benefícios concedidos são encaminhados ao TCE/RJ para análise e registro</vt:lpstr>
      <vt:lpstr>PRESTAÇÃO DE CONTAS </vt:lpstr>
      <vt:lpstr>Apresentação do PowerPoint</vt:lpstr>
      <vt:lpstr>Apresentação do PowerPoint</vt:lpstr>
      <vt:lpstr>REFORMA DA PREVIDÊNCIA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Previdenciário Brasileiro: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IPSJ/RJ- INSTITUTO DE PREVIDÊNCIA DOS SERVIDORES PÚBLICOS DE MUNICÍPIO DE SILVA JARDIM</dc:title>
  <dc:creator>CR.LACONFIANCE</dc:creator>
  <cp:keywords/>
  <cp:lastModifiedBy>CR La Confiance Cerimonial</cp:lastModifiedBy>
  <cp:revision>99</cp:revision>
  <dcterms:created xsi:type="dcterms:W3CDTF">2017-09-12T20:13:40Z</dcterms:created>
  <dcterms:modified xsi:type="dcterms:W3CDTF">2019-10-17T09:42:12Z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TC102867489990</vt:lpwstr>
  </property>
</Properties>
</file>